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2" r:id="rId7"/>
    <p:sldId id="257" r:id="rId8"/>
    <p:sldId id="266" r:id="rId9"/>
    <p:sldId id="260" r:id="rId10"/>
    <p:sldId id="261" r:id="rId11"/>
    <p:sldId id="271" r:id="rId12"/>
    <p:sldId id="272" r:id="rId13"/>
    <p:sldId id="269" r:id="rId14"/>
    <p:sldId id="263" r:id="rId15"/>
    <p:sldId id="270" r:id="rId16"/>
    <p:sldId id="265" r:id="rId17"/>
    <p:sldId id="259" r:id="rId18"/>
    <p:sldId id="26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4E"/>
    <a:srgbClr val="961A35"/>
    <a:srgbClr val="F8C1D9"/>
    <a:srgbClr val="A50047"/>
    <a:srgbClr val="00859A"/>
    <a:srgbClr val="A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6385" autoAdjust="0"/>
  </p:normalViewPr>
  <p:slideViewPr>
    <p:cSldViewPr snapToGrid="0" snapToObjects="1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CF7AC0F-CDB1-2A4B-9E37-E421B3F04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A4A092-A1C3-B544-8996-E2BED9DE8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0E6D-664F-F647-B8CA-BD0E40008451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01CB16-BE0A-A541-923D-7D1A99B35C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70D9-8EFB-B148-BDAF-AF8044B5FD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5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FB72-A787-814B-B44E-D27946A08119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C62F-3D15-EA42-8740-F546D861C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03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0">
            <a:extLst>
              <a:ext uri="{FF2B5EF4-FFF2-40B4-BE49-F238E27FC236}">
                <a16:creationId xmlns:a16="http://schemas.microsoft.com/office/drawing/2014/main" id="{7A4DE28D-41A6-D14E-937F-21670C8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976704"/>
            <a:ext cx="11329596" cy="7495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u="none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1A18E68-6BC0-B749-A6F4-FB7C724C042E}"/>
              </a:ext>
            </a:extLst>
          </p:cNvPr>
          <p:cNvCxnSpPr/>
          <p:nvPr userDrawn="1"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F764DDE7-D56B-0B46-8985-181EA4B69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681" y="2138291"/>
            <a:ext cx="6173166" cy="3221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" y="5652485"/>
            <a:ext cx="121920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ílé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A8572E6-20D1-1C45-BE4F-E1EDAAA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1" y="1836215"/>
            <a:ext cx="9492350" cy="348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cs-CZ" sz="210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Upravte styly předlohy textu.</a:t>
            </a:r>
          </a:p>
          <a:p>
            <a:pPr marL="0" lvl="1" indent="0">
              <a:buNone/>
            </a:pPr>
            <a:r>
              <a:rPr lang="cs-CZ" sz="210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úroveň</a:t>
            </a:r>
          </a:p>
          <a:p>
            <a:pPr marL="0" lvl="2" indent="0">
              <a:buNone/>
            </a:pPr>
            <a:r>
              <a:rPr lang="cs-CZ" sz="210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úroveň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A77321-99ED-D24E-B451-B4FDD47C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14581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vné pozad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4C8F94-3EB3-CA4A-88BC-CA0F23B1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75" y="1839072"/>
            <a:ext cx="9547861" cy="348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25AFDF-0BFC-CB42-9256-93C06A57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352635"/>
            <a:ext cx="10957560" cy="1458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67EC16F-55C2-784C-82A8-AC6F27079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ijimacky.cermat.cz/menu/testova-zadani-k-procvicovani/testova-zadani-v-pdf/ctyrlete-obory-matemati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kluzivniskola.cz/prijimacky-pro-zomj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://www.inkluzivniskola.cz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skolstvi.cz/" TargetMode="External"/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cholapragensis.cz/" TargetMode="External"/><Relationship Id="rId4" Type="http://schemas.openxmlformats.org/officeDocument/2006/relationships/hyperlink" Target="http://www.seznamskol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A67DD-71CF-9141-9F80-5EC064AD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9" y="972153"/>
            <a:ext cx="8335476" cy="1274658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Средней школы (SŠ) в ЧР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процедура поступления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2128208"/>
            <a:ext cx="4842421" cy="32317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2100" dirty="0"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2100" dirty="0"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>
                <a:cs typeface="Arial" panose="020B0604020202020204" pitchFamily="34" charset="0"/>
              </a:rPr>
              <a:t>Информационная встреча для родителей учеников с другим родным языком</a:t>
            </a:r>
            <a:endParaRPr lang="ru-RU" sz="2100" b="1" dirty="0"/>
          </a:p>
          <a:p>
            <a:pPr algn="l">
              <a:lnSpc>
                <a:spcPct val="100000"/>
              </a:lnSpc>
            </a:pPr>
            <a:endParaRPr lang="ru-RU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endParaRPr lang="ru-RU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>
          <a:xfrm>
            <a:off x="6537325" y="1637211"/>
            <a:ext cx="5243031" cy="38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860612"/>
            <a:ext cx="11135580" cy="5290806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/>
              <a:t>Критерии приёма </a:t>
            </a:r>
            <a:r>
              <a:rPr lang="ru-RU" sz="2000" dirty="0"/>
              <a:t>– самое позднее до </a:t>
            </a:r>
            <a:r>
              <a:rPr lang="ru-RU" sz="2000" b="1" dirty="0"/>
              <a:t>31. 1. 2023 </a:t>
            </a:r>
            <a:r>
              <a:rPr lang="ru-RU" sz="2000" dirty="0"/>
              <a:t>на сайтах школ (медицинское подтверждение, </a:t>
            </a:r>
            <a:r>
              <a:rPr lang="ru-RU" sz="2000" b="1" dirty="0"/>
              <a:t>школьный вступительный экзамен</a:t>
            </a:r>
            <a:r>
              <a:rPr lang="ru-RU" sz="2000" dirty="0"/>
              <a:t>, другие требования, средний бал аттестата)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/>
              <a:t>Специальности с экзаменом на аттестат зрелости </a:t>
            </a:r>
            <a:r>
              <a:rPr lang="ru-RU" dirty="0"/>
              <a:t>– единый вступительный экзамен (</a:t>
            </a:r>
            <a:r>
              <a:rPr lang="ru-RU" dirty="0">
                <a:hlinkClick r:id="rId2"/>
              </a:rPr>
              <a:t>Cermat</a:t>
            </a:r>
            <a:r>
              <a:rPr lang="ru-RU" dirty="0"/>
              <a:t>) – мин. 60% итогового бала</a:t>
            </a:r>
          </a:p>
          <a:p>
            <a:pPr marL="342900" indent="17463">
              <a:spcBef>
                <a:spcPts val="0"/>
              </a:spcBef>
            </a:pPr>
            <a:r>
              <a:rPr lang="ru-RU" b="1" dirty="0"/>
              <a:t>1 тур:  </a:t>
            </a:r>
          </a:p>
          <a:p>
            <a:pPr marL="534988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1. SŠ - </a:t>
            </a:r>
            <a:r>
              <a:rPr lang="ru-RU" b="1" dirty="0"/>
              <a:t>13. 4. 2023</a:t>
            </a:r>
          </a:p>
          <a:p>
            <a:pPr marL="534988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2. SŠ - </a:t>
            </a:r>
            <a:r>
              <a:rPr lang="ru-RU" b="1" dirty="0"/>
              <a:t>14. 4. 2023</a:t>
            </a:r>
          </a:p>
          <a:p>
            <a:pPr marL="360363">
              <a:spcBef>
                <a:spcPts val="0"/>
              </a:spcBef>
            </a:pPr>
            <a:r>
              <a:rPr lang="ru-RU" b="1" dirty="0"/>
              <a:t>Письменный тест по ЧЯ и литературе </a:t>
            </a:r>
            <a:r>
              <a:rPr lang="ru-RU" dirty="0"/>
              <a:t>– в случае окончания начального образования ZŠ заграницей и для тех, кто получил </a:t>
            </a:r>
            <a:r>
              <a:rPr lang="ru-RU" b="1" dirty="0"/>
              <a:t>Временную охрану – </a:t>
            </a:r>
            <a:r>
              <a:rPr lang="ru-RU" dirty="0"/>
              <a:t>возможность освобождения от письменного теста (на</a:t>
            </a:r>
            <a:r>
              <a:rPr lang="ru-RU" b="1" dirty="0"/>
              <a:t> </a:t>
            </a:r>
            <a:r>
              <a:rPr lang="ru-RU" dirty="0"/>
              <a:t>основании</a:t>
            </a:r>
            <a:r>
              <a:rPr lang="ru-RU" b="1" dirty="0"/>
              <a:t> просьбы при подаче заявления </a:t>
            </a:r>
            <a:r>
              <a:rPr lang="ru-RU" dirty="0"/>
              <a:t>– замена на собеседование на ЧЯ) </a:t>
            </a:r>
          </a:p>
          <a:p>
            <a:pPr marL="342900" indent="17463">
              <a:spcBef>
                <a:spcPts val="0"/>
              </a:spcBef>
              <a:buFontTx/>
              <a:buChar char="-"/>
            </a:pPr>
            <a:r>
              <a:rPr lang="ru-RU" b="1" dirty="0"/>
              <a:t> письменный тест по математике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dirty="0"/>
              <a:t>Специальности, которые завершаются получением свидетельства о присвоении квалификации </a:t>
            </a:r>
            <a:r>
              <a:rPr lang="ru-RU" dirty="0"/>
              <a:t>– результаты в последнюю неделю апреля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/>
              <a:t>Иные послабления </a:t>
            </a:r>
            <a:r>
              <a:rPr lang="ru-RU" sz="2000" dirty="0"/>
              <a:t>– для прохождения вступительных экзаменов необходима рекомендация  РРР (дополнительное время, словарь) – </a:t>
            </a:r>
            <a:r>
              <a:rPr lang="ru-RU" sz="2000" b="1" dirty="0"/>
              <a:t>указать в заявлении!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94769"/>
          </a:xfrm>
        </p:spPr>
        <p:txBody>
          <a:bodyPr/>
          <a:lstStyle/>
          <a:p>
            <a:r>
              <a:rPr lang="ru-RU" dirty="0"/>
              <a:t>Процедура приёма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3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2F484A4-9A50-4402-92E9-D1AD8449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0" y="1836214"/>
            <a:ext cx="10530013" cy="3829480"/>
          </a:xfrm>
        </p:spPr>
        <p:txBody>
          <a:bodyPr>
            <a:normAutofit lnSpcReduction="10000"/>
          </a:bodyPr>
          <a:lstStyle/>
          <a:p>
            <a:r>
              <a:rPr lang="ru-RU" dirty="0">
                <a:hlinkClick r:id="rId2"/>
              </a:rPr>
              <a:t>https://inkluzivniskola.cz/prijimacky-pro-zomj</a:t>
            </a:r>
            <a:endParaRPr lang="ru-RU" dirty="0"/>
          </a:p>
          <a:p>
            <a:r>
              <a:rPr lang="ru-RU" dirty="0"/>
              <a:t>Информационный бюллетень на сайте МЕТА  - </a:t>
            </a:r>
            <a:r>
              <a:rPr lang="ru-RU" dirty="0">
                <a:highlight>
                  <a:srgbClr val="FFFF00"/>
                </a:highlight>
              </a:rPr>
              <a:t>ссылка</a:t>
            </a:r>
          </a:p>
          <a:p>
            <a:endParaRPr lang="ru-RU" dirty="0"/>
          </a:p>
          <a:p>
            <a:r>
              <a:rPr lang="ru-RU" dirty="0"/>
              <a:t>В соответствии с </a:t>
            </a:r>
            <a:r>
              <a:rPr lang="ru-RU" dirty="0" err="1"/>
              <a:t>Lex</a:t>
            </a:r>
            <a:r>
              <a:rPr lang="ru-RU" dirty="0"/>
              <a:t> </a:t>
            </a:r>
            <a:r>
              <a:rPr lang="ru-RU" dirty="0" err="1"/>
              <a:t>Ukrajina</a:t>
            </a:r>
            <a:r>
              <a:rPr lang="ru-RU" dirty="0"/>
              <a:t> – только для граждан Украины с DO или VS:</a:t>
            </a:r>
          </a:p>
          <a:p>
            <a:r>
              <a:rPr lang="ru-RU" dirty="0"/>
              <a:t>Возможность освобождения от письменного экзамена по ČJ, в том числе и для тех, кто посещает чешскую ZŠ</a:t>
            </a:r>
          </a:p>
          <a:p>
            <a:r>
              <a:rPr lang="ru-RU" dirty="0"/>
              <a:t>Замена отсутствующих оригиналов документов </a:t>
            </a:r>
            <a:r>
              <a:rPr lang="ru-RU" dirty="0" err="1"/>
              <a:t>афидевитом</a:t>
            </a:r>
            <a:endParaRPr lang="ru-RU" dirty="0"/>
          </a:p>
          <a:p>
            <a:r>
              <a:rPr lang="ru-RU" dirty="0"/>
              <a:t>Возможность сдачи экзамена по математике на украинском языке</a:t>
            </a:r>
          </a:p>
          <a:p>
            <a:r>
              <a:rPr lang="ru-RU" dirty="0"/>
              <a:t>Возможность перехода на старшие курсы SŠ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D0FCD41-B46D-48EC-830A-9A439866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процедуре приёма!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FB28B5-BB21-4E58-9916-E304ABC5E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6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905435"/>
            <a:ext cx="11097479" cy="476922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ru-RU" dirty="0"/>
              <a:t>CERMAT предоставляет результаты единого экзамена школам до 28-го апреля</a:t>
            </a:r>
            <a:br>
              <a:rPr lang="ru-RU" dirty="0"/>
            </a:br>
            <a:r>
              <a:rPr lang="ru-RU" dirty="0"/>
              <a:t>Директор школы на протяжении 2 рабочих дней подводит итоги</a:t>
            </a:r>
          </a:p>
          <a:p>
            <a:pPr marL="342900" indent="-342900">
              <a:buFontTx/>
              <a:buChar char="-"/>
            </a:pPr>
            <a:r>
              <a:rPr lang="ru-RU" dirty="0"/>
              <a:t>на </a:t>
            </a:r>
            <a:r>
              <a:rPr lang="ru-RU" b="1" dirty="0"/>
              <a:t>сайте школы и</a:t>
            </a:r>
            <a:r>
              <a:rPr lang="ru-RU" dirty="0"/>
              <a:t> информационном стенде в здании школы под регистрационным номером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r>
              <a:rPr lang="ru-RU" b="1" dirty="0"/>
              <a:t>Школа не отправляет письмо принятым ученикам!</a:t>
            </a:r>
          </a:p>
          <a:p>
            <a:r>
              <a:rPr lang="ru-RU" b="1" dirty="0"/>
              <a:t>У случае зачисления </a:t>
            </a:r>
            <a:r>
              <a:rPr lang="ru-RU" dirty="0"/>
              <a:t>– на протяжении </a:t>
            </a:r>
            <a:r>
              <a:rPr lang="ru-RU" b="1" dirty="0"/>
              <a:t>10 дней </a:t>
            </a:r>
            <a:r>
              <a:rPr lang="ru-RU" dirty="0"/>
              <a:t>подать </a:t>
            </a:r>
            <a:r>
              <a:rPr lang="ru-RU" b="1" dirty="0"/>
              <a:t>регистрационный формуляр (Без него студент не будет зачислен!)</a:t>
            </a:r>
          </a:p>
          <a:p>
            <a:r>
              <a:rPr lang="ru-RU" dirty="0" err="1"/>
              <a:t>Zápisový</a:t>
            </a:r>
            <a:r>
              <a:rPr lang="ru-RU" dirty="0"/>
              <a:t> </a:t>
            </a:r>
            <a:r>
              <a:rPr lang="ru-RU" dirty="0" err="1"/>
              <a:t>lístek</a:t>
            </a:r>
            <a:r>
              <a:rPr lang="ru-RU" dirty="0"/>
              <a:t> – регистрационный формуляр – ученики 9-ых классов получают в ZŠ, другие в территориальном  управлении по месту проживания </a:t>
            </a:r>
          </a:p>
          <a:p>
            <a:r>
              <a:rPr lang="ru-RU" dirty="0"/>
              <a:t>Подсчёт поданных формуляров  – свободные места для абитуриентов, которые подали апелляцию</a:t>
            </a:r>
          </a:p>
          <a:p>
            <a:endParaRPr lang="ru-RU" sz="800" dirty="0"/>
          </a:p>
          <a:p>
            <a:r>
              <a:rPr lang="ru-RU" b="1" dirty="0"/>
              <a:t>В случае не зачисления</a:t>
            </a:r>
          </a:p>
          <a:p>
            <a:r>
              <a:rPr lang="ru-RU" b="1" dirty="0"/>
              <a:t>апелляция</a:t>
            </a:r>
            <a:r>
              <a:rPr lang="ru-RU" dirty="0"/>
              <a:t> – на протяжении </a:t>
            </a:r>
            <a:r>
              <a:rPr lang="ru-RU" b="1" dirty="0"/>
              <a:t>3 дней после получения письменного отказа</a:t>
            </a:r>
            <a:endParaRPr lang="ru-RU" sz="800" dirty="0"/>
          </a:p>
          <a:p>
            <a:pPr>
              <a:tabLst>
                <a:tab pos="1165225" algn="l"/>
              </a:tabLst>
            </a:pPr>
            <a:r>
              <a:rPr lang="ru-RU" b="1" dirty="0"/>
              <a:t>Второй тур </a:t>
            </a:r>
            <a:r>
              <a:rPr lang="ru-RU" dirty="0"/>
              <a:t>– объявление критериев для 2-го тура всегда на </a:t>
            </a:r>
            <a:r>
              <a:rPr lang="ru-RU" b="1" dirty="0"/>
              <a:t>сайте</a:t>
            </a:r>
            <a:r>
              <a:rPr lang="ru-RU" dirty="0"/>
              <a:t> </a:t>
            </a:r>
            <a:r>
              <a:rPr lang="ru-RU" b="1" dirty="0"/>
              <a:t>SŠ</a:t>
            </a:r>
          </a:p>
          <a:p>
            <a:pPr>
              <a:tabLst>
                <a:tab pos="1165225" algn="l"/>
              </a:tabLst>
            </a:pPr>
            <a:r>
              <a:rPr lang="ru-RU" dirty="0"/>
              <a:t>	(без сдачи единого экзамена)</a:t>
            </a:r>
          </a:p>
          <a:p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744645"/>
          </a:xfrm>
        </p:spPr>
        <p:txBody>
          <a:bodyPr/>
          <a:lstStyle/>
          <a:p>
            <a:r>
              <a:rPr lang="ru-RU" dirty="0" err="1"/>
              <a:t>Резульаты</a:t>
            </a:r>
            <a:r>
              <a:rPr lang="ru-RU" dirty="0"/>
              <a:t> приёма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51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se šipkou 9">
            <a:extLst>
              <a:ext uri="{FF2B5EF4-FFF2-40B4-BE49-F238E27FC236}">
                <a16:creationId xmlns:a16="http://schemas.microsoft.com/office/drawing/2014/main" id="{53A752CF-55E0-E745-B37C-53F4F59BAC1B}"/>
              </a:ext>
            </a:extLst>
          </p:cNvPr>
          <p:cNvCxnSpPr/>
          <p:nvPr/>
        </p:nvCxnSpPr>
        <p:spPr>
          <a:xfrm flipV="1">
            <a:off x="3976101" y="2145420"/>
            <a:ext cx="648072" cy="467032"/>
          </a:xfrm>
          <a:prstGeom prst="straightConnector1">
            <a:avLst/>
          </a:prstGeom>
          <a:ln w="635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0">
            <a:extLst>
              <a:ext uri="{FF2B5EF4-FFF2-40B4-BE49-F238E27FC236}">
                <a16:creationId xmlns:a16="http://schemas.microsoft.com/office/drawing/2014/main" id="{F723CC76-B315-334B-BFFE-7C6CCCD5E4F1}"/>
              </a:ext>
            </a:extLst>
          </p:cNvPr>
          <p:cNvCxnSpPr/>
          <p:nvPr/>
        </p:nvCxnSpPr>
        <p:spPr>
          <a:xfrm>
            <a:off x="3972388" y="3575901"/>
            <a:ext cx="648072" cy="467032"/>
          </a:xfrm>
          <a:prstGeom prst="straightConnector1">
            <a:avLst/>
          </a:prstGeom>
          <a:ln w="635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1">
            <a:extLst>
              <a:ext uri="{FF2B5EF4-FFF2-40B4-BE49-F238E27FC236}">
                <a16:creationId xmlns:a16="http://schemas.microsoft.com/office/drawing/2014/main" id="{1B9EBCAC-0748-4142-990F-146684DF76CF}"/>
              </a:ext>
            </a:extLst>
          </p:cNvPr>
          <p:cNvCxnSpPr/>
          <p:nvPr/>
        </p:nvCxnSpPr>
        <p:spPr>
          <a:xfrm>
            <a:off x="7539031" y="2145420"/>
            <a:ext cx="795072" cy="3611"/>
          </a:xfrm>
          <a:prstGeom prst="straightConnector1">
            <a:avLst/>
          </a:prstGeom>
          <a:ln w="635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2">
            <a:extLst>
              <a:ext uri="{FF2B5EF4-FFF2-40B4-BE49-F238E27FC236}">
                <a16:creationId xmlns:a16="http://schemas.microsoft.com/office/drawing/2014/main" id="{7C4340BD-E865-834F-9358-E528037503C1}"/>
              </a:ext>
            </a:extLst>
          </p:cNvPr>
          <p:cNvCxnSpPr/>
          <p:nvPr/>
        </p:nvCxnSpPr>
        <p:spPr>
          <a:xfrm>
            <a:off x="7535318" y="4042933"/>
            <a:ext cx="798785" cy="0"/>
          </a:xfrm>
          <a:prstGeom prst="straightConnector1">
            <a:avLst/>
          </a:prstGeom>
          <a:ln w="635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7C454009-7006-5246-A32E-0756E1947C44}"/>
              </a:ext>
            </a:extLst>
          </p:cNvPr>
          <p:cNvSpPr/>
          <p:nvPr/>
        </p:nvSpPr>
        <p:spPr>
          <a:xfrm>
            <a:off x="4857465" y="766199"/>
            <a:ext cx="2677851" cy="1839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Специальности со свидетельством о присвоении квалификации (3 года)</a:t>
            </a:r>
          </a:p>
          <a:p>
            <a:pPr algn="ctr"/>
            <a:r>
              <a:rPr lang="ru-RU" b="1" dirty="0">
                <a:solidFill>
                  <a:srgbClr val="BD1E4E"/>
                </a:solidFill>
              </a:rPr>
              <a:t>Последняя неделя в апреле 2023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A07B27B-4DC7-7240-9CC5-076300C6016A}"/>
              </a:ext>
            </a:extLst>
          </p:cNvPr>
          <p:cNvSpPr/>
          <p:nvPr/>
        </p:nvSpPr>
        <p:spPr>
          <a:xfrm>
            <a:off x="4857466" y="2612452"/>
            <a:ext cx="2677852" cy="29274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</a:rPr>
              <a:t>Вступительные экзамены: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</a:rPr>
              <a:t>  13. 4. и 14. 4. 2023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Специальности, которые завершаются аттестатом зрелости (4 года)</a:t>
            </a:r>
          </a:p>
          <a:p>
            <a:pPr algn="ctr"/>
            <a:r>
              <a:rPr lang="ru-RU" b="1" dirty="0">
                <a:solidFill>
                  <a:srgbClr val="BD1E4E"/>
                </a:solidFill>
              </a:rPr>
              <a:t>Результаты 28.-30.4. 2023</a:t>
            </a:r>
            <a:endParaRPr lang="ru-RU" b="1" dirty="0">
              <a:solidFill>
                <a:srgbClr val="BD1E4E"/>
              </a:solidFill>
              <a:highlight>
                <a:srgbClr val="FFFF00"/>
              </a:highlight>
            </a:endParaRPr>
          </a:p>
        </p:txBody>
      </p:sp>
      <p:sp>
        <p:nvSpPr>
          <p:cNvPr id="20" name="Pětiúhelník 19">
            <a:extLst>
              <a:ext uri="{FF2B5EF4-FFF2-40B4-BE49-F238E27FC236}">
                <a16:creationId xmlns:a16="http://schemas.microsoft.com/office/drawing/2014/main" id="{221C2919-D795-DD46-8722-BD9D1E171456}"/>
              </a:ext>
            </a:extLst>
          </p:cNvPr>
          <p:cNvSpPr/>
          <p:nvPr/>
        </p:nvSpPr>
        <p:spPr>
          <a:xfrm>
            <a:off x="888274" y="2330576"/>
            <a:ext cx="3178629" cy="155236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Заявления в SŠ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1-ый тур – 1. 3. 2023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(2 заявления)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6BF39CF-8756-5240-8F4B-D4E63DD09645}"/>
              </a:ext>
            </a:extLst>
          </p:cNvPr>
          <p:cNvSpPr/>
          <p:nvPr/>
        </p:nvSpPr>
        <p:spPr>
          <a:xfrm>
            <a:off x="8457527" y="1625602"/>
            <a:ext cx="3060217" cy="2659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Регистрационный формуляр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 на протяжении 10 дней от зачисления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апелляция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протяжении 3 дней после получения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26823462-D1FF-0B49-9142-49143A42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1" y="346652"/>
            <a:ext cx="3346568" cy="98470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Важные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даты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DA8C6C-D4D3-4699-9E74-F369D72E9D34}"/>
              </a:ext>
            </a:extLst>
          </p:cNvPr>
          <p:cNvSpPr txBox="1"/>
          <p:nvPr/>
        </p:nvSpPr>
        <p:spPr>
          <a:xfrm>
            <a:off x="396240" y="4137891"/>
            <a:ext cx="3870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Заверенная копия и перевод аттестата</a:t>
            </a:r>
          </a:p>
          <a:p>
            <a:r>
              <a:rPr lang="ru-RU" sz="1600" dirty="0"/>
              <a:t>Подтверждение от врача</a:t>
            </a:r>
          </a:p>
          <a:p>
            <a:r>
              <a:rPr lang="ru-RU" sz="1600" dirty="0"/>
              <a:t>Заявление об освобождении от теста по ЧЯ (4 года)</a:t>
            </a:r>
          </a:p>
          <a:p>
            <a:r>
              <a:rPr lang="ru-RU" sz="1600" dirty="0"/>
              <a:t>Заявление на адаптацию экзаменов (PPP)</a:t>
            </a:r>
          </a:p>
        </p:txBody>
      </p:sp>
    </p:spTree>
    <p:extLst>
      <p:ext uri="{BB962C8B-B14F-4D97-AF65-F5344CB8AC3E}">
        <p14:creationId xmlns:p14="http://schemas.microsoft.com/office/powerpoint/2010/main" val="91237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493" y="253427"/>
            <a:ext cx="9231031" cy="46316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META, </a:t>
            </a:r>
            <a:r>
              <a:rPr lang="ru-RU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o.p.s</a:t>
            </a:r>
            <a:r>
              <a:rPr lang="ru-RU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Podpora</a:t>
            </a:r>
            <a:r>
              <a:rPr lang="en-GB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příležitost</a:t>
            </a:r>
            <a:r>
              <a:rPr lang="cs-CZ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en-GB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en-GB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vzdělávání</a:t>
            </a:r>
            <a:br>
              <a:rPr lang="ru-RU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Žerotínova</a:t>
            </a:r>
            <a:r>
              <a:rPr lang="ru-RU" sz="2400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35, 130 00 </a:t>
            </a:r>
            <a:r>
              <a:rPr lang="ru-RU" sz="2400" dirty="0" err="1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Praha</a:t>
            </a:r>
            <a:r>
              <a:rPr lang="ru-RU" sz="2400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br>
              <a:rPr lang="ru-RU" sz="2400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u="sng" dirty="0" err="1">
                <a:solidFill>
                  <a:srgbClr val="961A35"/>
                </a:solidFill>
                <a:ea typeface="Verdana" panose="020B0604030504040204" pitchFamily="34" charset="0"/>
              </a:rPr>
              <a:t>www.meta-ops.cz</a:t>
            </a:r>
            <a:endParaRPr lang="ru-RU" sz="2000" u="sng" dirty="0">
              <a:solidFill>
                <a:srgbClr val="961A35"/>
              </a:solidFill>
              <a:ea typeface="Verdana" panose="020B060403050404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000" u="sng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www.inkluzivniskola.cz</a:t>
            </a:r>
            <a:endParaRPr lang="ru-RU" sz="2000" u="sng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ru-RU" sz="1000" u="sng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1200" b="1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1200" b="1" u="sng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1200" b="1" dirty="0"/>
          </a:p>
          <a:p>
            <a:pPr>
              <a:spcBef>
                <a:spcPts val="0"/>
              </a:spcBef>
            </a:pPr>
            <a:endParaRPr lang="ru-RU" sz="1800" b="1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961A3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Спасибо за внимание!</a:t>
            </a:r>
          </a:p>
          <a:p>
            <a:pPr>
              <a:spcBef>
                <a:spcPts val="0"/>
              </a:spcBef>
            </a:pPr>
            <a:endParaRPr lang="ru-RU" sz="1800" b="1" u="sng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2000" b="1" u="sng" dirty="0">
              <a:solidFill>
                <a:srgbClr val="961A3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Users\Hanka\Documents\Výstava\META ILU (1)\META ILU\met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13" y="1489166"/>
            <a:ext cx="5624886" cy="39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2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515291"/>
            <a:ext cx="11199805" cy="38019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З</a:t>
            </a:r>
            <a:r>
              <a:rPr lang="ru-RU" dirty="0"/>
              <a:t>авершённое</a:t>
            </a:r>
            <a:r>
              <a:rPr lang="ru-RU" b="1" dirty="0"/>
              <a:t> девятилетнее обязательное школьное образование</a:t>
            </a:r>
            <a:r>
              <a:rPr lang="ru-RU" dirty="0"/>
              <a:t> – заверенные и переведённые копии аттестата</a:t>
            </a:r>
          </a:p>
          <a:p>
            <a:pPr marL="358775" indent="-273050"/>
            <a:r>
              <a:rPr lang="ru-RU" dirty="0"/>
              <a:t>    - </a:t>
            </a:r>
            <a:r>
              <a:rPr lang="ru-RU" b="1" dirty="0"/>
              <a:t>При переходе из начальной школы в среднюю </a:t>
            </a:r>
            <a:r>
              <a:rPr lang="ru-RU" b="1" dirty="0" err="1"/>
              <a:t>нострификация</a:t>
            </a:r>
            <a:r>
              <a:rPr lang="ru-RU" b="1" dirty="0"/>
              <a:t> не нужна </a:t>
            </a:r>
            <a:r>
              <a:rPr lang="ru-RU" dirty="0"/>
              <a:t>(только в том случае, если завершение обязательного образования не может быть подтверждено другим способом)</a:t>
            </a:r>
          </a:p>
          <a:p>
            <a:endParaRPr lang="ru-RU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Подтверждение пребывания в ЧР </a:t>
            </a:r>
            <a:r>
              <a:rPr lang="ru-RU" dirty="0"/>
              <a:t>– не позднее даты начала обучения (понедельник </a:t>
            </a:r>
            <a:r>
              <a:rPr lang="cs-CZ" b="1" dirty="0"/>
              <a:t>2</a:t>
            </a:r>
            <a:r>
              <a:rPr lang="ru-RU" b="1" dirty="0"/>
              <a:t> сентября 202</a:t>
            </a:r>
            <a:r>
              <a:rPr lang="cs-CZ" b="1" dirty="0"/>
              <a:t>4</a:t>
            </a:r>
            <a:r>
              <a:rPr lang="ru-RU" dirty="0"/>
              <a:t> года)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Соответствие критериям поступления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за лиц, не достигших 18 лет, действия совершает </a:t>
            </a:r>
            <a:r>
              <a:rPr lang="ru-RU" b="1" dirty="0"/>
              <a:t>законный представитель</a:t>
            </a:r>
          </a:p>
          <a:p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22725"/>
          </a:xfrm>
        </p:spPr>
        <p:txBody>
          <a:bodyPr/>
          <a:lstStyle/>
          <a:p>
            <a:r>
              <a:rPr lang="uk-UA" dirty="0" err="1"/>
              <a:t>Условия</a:t>
            </a:r>
            <a:r>
              <a:rPr lang="uk-UA" dirty="0"/>
              <a:t> </a:t>
            </a:r>
            <a:r>
              <a:rPr lang="uk-UA" dirty="0" err="1"/>
              <a:t>приёма</a:t>
            </a:r>
            <a:r>
              <a:rPr lang="uk-UA" dirty="0"/>
              <a:t> в </a:t>
            </a:r>
            <a:r>
              <a:rPr lang="cs-CZ" dirty="0"/>
              <a:t>SŠ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42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E9FA58-18E7-E34E-8C3A-6863CACA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50" y="1213659"/>
            <a:ext cx="11275430" cy="436853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cs typeface="Arial" panose="020B0604020202020204" pitchFamily="34" charset="0"/>
              </a:rPr>
              <a:t>Среднее образование</a:t>
            </a:r>
            <a:endParaRPr lang="ru-RU" sz="21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Завершается присвоением свидетельства о профессиональной квалификации </a:t>
            </a:r>
            <a:r>
              <a:rPr lang="ru-RU" dirty="0"/>
              <a:t>– 3 года, ориентировано на конкретную профессию на конкретную профессию, акцент на практике (код </a:t>
            </a:r>
            <a:r>
              <a:rPr lang="ru-RU" dirty="0" err="1"/>
              <a:t>H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    - возможность продолжения обучения (</a:t>
            </a:r>
            <a:r>
              <a:rPr lang="ru-RU" dirty="0" err="1"/>
              <a:t>nástavbové</a:t>
            </a:r>
            <a:r>
              <a:rPr lang="ru-RU" dirty="0"/>
              <a:t> </a:t>
            </a:r>
            <a:r>
              <a:rPr lang="ru-RU" dirty="0" err="1"/>
              <a:t>studium</a:t>
            </a:r>
            <a:r>
              <a:rPr lang="ru-RU" dirty="0"/>
              <a:t>: + </a:t>
            </a:r>
            <a:r>
              <a:rPr lang="ru-RU" b="1" dirty="0"/>
              <a:t>1</a:t>
            </a:r>
            <a:r>
              <a:rPr lang="ru-RU" dirty="0"/>
              <a:t> – </a:t>
            </a:r>
            <a:r>
              <a:rPr lang="ru-RU" b="1" dirty="0"/>
              <a:t>2</a:t>
            </a:r>
            <a:r>
              <a:rPr lang="ru-RU" dirty="0"/>
              <a:t> года, завершается аттестатом зрелости)</a:t>
            </a:r>
          </a:p>
          <a:p>
            <a:pPr marL="0" indent="0">
              <a:buNone/>
            </a:pPr>
            <a:endParaRPr lang="ru-RU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/>
              <a:t>Завершается аттестатом зрелости </a:t>
            </a:r>
            <a:r>
              <a:rPr lang="ru-RU" dirty="0"/>
              <a:t>(</a:t>
            </a:r>
            <a:r>
              <a:rPr lang="ru-RU" dirty="0" err="1"/>
              <a:t>maturitní</a:t>
            </a:r>
            <a:r>
              <a:rPr lang="ru-RU" dirty="0"/>
              <a:t> </a:t>
            </a:r>
            <a:r>
              <a:rPr lang="ru-RU" dirty="0" err="1"/>
              <a:t>vysvědčení</a:t>
            </a:r>
            <a:r>
              <a:rPr lang="ru-RU" dirty="0"/>
              <a:t>) – 4 года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Общеобразовательное направление  – гимназии (код </a:t>
            </a:r>
            <a:r>
              <a:rPr lang="ru-RU" dirty="0" err="1"/>
              <a:t>K</a:t>
            </a:r>
            <a:r>
              <a:rPr lang="ru-RU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Средние специальные школы – бизнес академии, средние профессионально-технические школы, средние медицинские школы…) (коды </a:t>
            </a:r>
            <a:r>
              <a:rPr lang="ru-RU" dirty="0" err="1"/>
              <a:t>M</a:t>
            </a:r>
            <a:r>
              <a:rPr lang="ru-RU" dirty="0"/>
              <a:t>, </a:t>
            </a:r>
            <a:r>
              <a:rPr lang="ru-RU" dirty="0" err="1"/>
              <a:t>L</a:t>
            </a:r>
            <a:r>
              <a:rPr lang="ru-RU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SŠ с творческим направлением – консерватория (музыка, танец, драматическое искусство)</a:t>
            </a:r>
          </a:p>
          <a:p>
            <a:r>
              <a:rPr lang="ru-RU" dirty="0"/>
              <a:t>     - некоторое уже с 6-го класса начальной школы (ZŠ)</a:t>
            </a:r>
          </a:p>
          <a:p>
            <a:r>
              <a:rPr lang="ru-RU" dirty="0"/>
              <a:t>Внимание! Специализации с кодом </a:t>
            </a:r>
            <a:r>
              <a:rPr lang="ru-RU" dirty="0" err="1"/>
              <a:t>E</a:t>
            </a:r>
            <a:r>
              <a:rPr lang="ru-RU" dirty="0"/>
              <a:t> – для учеников с особыми образовательными потребностями </a:t>
            </a:r>
            <a:endParaRPr lang="ru-RU" sz="800" dirty="0"/>
          </a:p>
          <a:p>
            <a:endParaRPr lang="ru-RU" sz="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D85FF1-D23D-8E43-B165-8606EFD0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65125"/>
            <a:ext cx="9547861" cy="1113155"/>
          </a:xfrm>
        </p:spPr>
        <p:txBody>
          <a:bodyPr>
            <a:normAutofit/>
          </a:bodyPr>
          <a:lstStyle/>
          <a:p>
            <a:r>
              <a:rPr lang="ru-RU" sz="2900" u="sng" dirty="0">
                <a:latin typeface="Arial" panose="020B0604020202020204" pitchFamily="34" charset="0"/>
                <a:cs typeface="Arial" panose="020B0604020202020204" pitchFamily="34" charset="0"/>
              </a:rPr>
              <a:t>Типы средних школ</a:t>
            </a:r>
          </a:p>
        </p:txBody>
      </p:sp>
    </p:spTree>
    <p:extLst>
      <p:ext uri="{BB962C8B-B14F-4D97-AF65-F5344CB8AC3E}">
        <p14:creationId xmlns:p14="http://schemas.microsoft.com/office/powerpoint/2010/main" val="52930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140823"/>
            <a:ext cx="9492350" cy="490292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интернет: </a:t>
            </a:r>
            <a:r>
              <a:rPr lang="ru-RU" dirty="0">
                <a:hlinkClick r:id="rId2"/>
              </a:rPr>
              <a:t>www.infoabsolvent.cz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hlinkClick r:id="rId3"/>
              </a:rPr>
              <a:t>www.atlasskolstvi.cz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www.seznamskol.eu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сайты самих школ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cap="all" dirty="0" err="1"/>
              <a:t>П</a:t>
            </a:r>
            <a:r>
              <a:rPr lang="ru-RU" dirty="0" err="1"/>
              <a:t>едагогико</a:t>
            </a:r>
            <a:r>
              <a:rPr lang="ru-RU" dirty="0"/>
              <a:t>-психологические консультации (PPP)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Ярмарки школ – также онлайн </a:t>
            </a:r>
            <a:r>
              <a:rPr lang="cs-CZ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  <a:hlinkClick r:id="rId5"/>
              </a:rPr>
              <a:t>Schola Pragensis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Дни открытых дверей (в том числе и виртуальные)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Референции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692394"/>
          </a:xfrm>
        </p:spPr>
        <p:txBody>
          <a:bodyPr/>
          <a:lstStyle/>
          <a:p>
            <a:r>
              <a:rPr lang="ru-RU" dirty="0" err="1"/>
              <a:t>Вибор</a:t>
            </a:r>
            <a:r>
              <a:rPr lang="ru-RU" dirty="0"/>
              <a:t> школы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449" y="2084117"/>
            <a:ext cx="3706689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489166"/>
            <a:ext cx="11104010" cy="382809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SŠ установленные регионом (государственные) – бесплатное обучение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SŠ других установителей </a:t>
            </a:r>
            <a:r>
              <a:rPr lang="ru-RU" dirty="0"/>
              <a:t>– платное обучение – информация о стоимости обучения вы найдёте на сайтах конкретных школ (существует возможность стипендий), в исключительных случаях могут быть бесплатными</a:t>
            </a:r>
          </a:p>
          <a:p>
            <a:endParaRPr lang="ru-RU" dirty="0"/>
          </a:p>
          <a:p>
            <a:r>
              <a:rPr lang="ru-RU" dirty="0"/>
              <a:t>     - </a:t>
            </a:r>
            <a:r>
              <a:rPr lang="ru-RU" b="1" dirty="0"/>
              <a:t>частные</a:t>
            </a:r>
          </a:p>
          <a:p>
            <a:r>
              <a:rPr lang="ru-RU" dirty="0"/>
              <a:t>     - </a:t>
            </a:r>
            <a:r>
              <a:rPr lang="ru-RU" b="1" dirty="0"/>
              <a:t>церковные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Бесплатное и платное обучение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6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905435"/>
            <a:ext cx="11173679" cy="484990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Сроки: первый тур (макс. </a:t>
            </a:r>
            <a:r>
              <a:rPr lang="cs-CZ" b="1" dirty="0"/>
              <a:t>3</a:t>
            </a:r>
            <a:r>
              <a:rPr lang="ru-RU" b="1" dirty="0"/>
              <a:t> заявления)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SŠ з творческим конкурсом – до 30. 11. (до </a:t>
            </a:r>
            <a:r>
              <a:rPr lang="ru-RU" b="1" dirty="0"/>
              <a:t>30. 11. 202</a:t>
            </a:r>
            <a:r>
              <a:rPr lang="cs-CZ" b="1" dirty="0"/>
              <a:t>3</a:t>
            </a:r>
            <a:r>
              <a:rPr lang="ru-RU" b="1" dirty="0"/>
              <a:t> для школьного года</a:t>
            </a:r>
            <a:r>
              <a:rPr lang="ru-RU" dirty="0"/>
              <a:t> 202</a:t>
            </a:r>
            <a:r>
              <a:rPr lang="cs-CZ" dirty="0"/>
              <a:t>4</a:t>
            </a:r>
            <a:r>
              <a:rPr lang="ru-RU" dirty="0"/>
              <a:t>/2</a:t>
            </a:r>
            <a:r>
              <a:rPr lang="cs-CZ" dirty="0"/>
              <a:t>5</a:t>
            </a:r>
            <a:r>
              <a:rPr lang="ru-RU" dirty="0"/>
              <a:t>)</a:t>
            </a: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- 2</a:t>
            </a:r>
            <a:endParaRPr lang="ru-RU" dirty="0">
              <a:highlight>
                <a:srgbClr val="FFFF00"/>
              </a:highlight>
            </a:endParaRPr>
          </a:p>
          <a:p>
            <a:endParaRPr lang="ru-RU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Остальные SŠ – до </a:t>
            </a:r>
            <a:r>
              <a:rPr lang="cs-CZ" b="1" dirty="0"/>
              <a:t>20</a:t>
            </a:r>
            <a:r>
              <a:rPr lang="ru-RU" b="1" dirty="0"/>
              <a:t>. </a:t>
            </a:r>
            <a:r>
              <a:rPr lang="cs-CZ" b="1" dirty="0"/>
              <a:t>2</a:t>
            </a:r>
            <a:r>
              <a:rPr lang="ru-RU" b="1" dirty="0"/>
              <a:t>. 202</a:t>
            </a:r>
            <a:r>
              <a:rPr lang="cs-CZ" b="1" dirty="0"/>
              <a:t>4</a:t>
            </a:r>
            <a:r>
              <a:rPr lang="ru-RU" b="1" dirty="0"/>
              <a:t> </a:t>
            </a:r>
            <a:r>
              <a:rPr lang="ru-RU" dirty="0"/>
              <a:t>(школьный год 202</a:t>
            </a:r>
            <a:r>
              <a:rPr lang="cs-CZ" dirty="0"/>
              <a:t>4</a:t>
            </a:r>
            <a:r>
              <a:rPr lang="ru-RU" dirty="0"/>
              <a:t>/2</a:t>
            </a:r>
            <a:r>
              <a:rPr lang="cs-CZ" dirty="0"/>
              <a:t>5</a:t>
            </a:r>
            <a:r>
              <a:rPr lang="ru-RU" dirty="0"/>
              <a:t>)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ighlight>
                  <a:srgbClr val="FFFF00"/>
                </a:highlight>
              </a:rPr>
              <a:t>15. 5. 2024</a:t>
            </a:r>
            <a:endParaRPr lang="ru-RU" dirty="0">
              <a:highlight>
                <a:srgbClr val="FFFF00"/>
              </a:highlight>
            </a:endParaRPr>
          </a:p>
          <a:p>
            <a:r>
              <a:rPr lang="ru-RU" b="1" dirty="0"/>
              <a:t>Второй и последующие туры </a:t>
            </a:r>
            <a:r>
              <a:rPr lang="ru-RU" dirty="0"/>
              <a:t>(количество заявок </a:t>
            </a:r>
            <a:r>
              <a:rPr lang="cs-CZ" dirty="0"/>
              <a:t>3</a:t>
            </a:r>
            <a:r>
              <a:rPr lang="ru-RU" dirty="0"/>
              <a:t>) – текущее информирование на сайтах школ после обнародования результатов первого тура (</a:t>
            </a:r>
            <a:r>
              <a:rPr lang="cs-CZ" dirty="0"/>
              <a:t>20. - 24. 5.</a:t>
            </a:r>
            <a:r>
              <a:rPr lang="ru-RU" dirty="0"/>
              <a:t> 202</a:t>
            </a:r>
            <a:r>
              <a:rPr lang="cs-CZ" dirty="0"/>
              <a:t>4</a:t>
            </a:r>
            <a:r>
              <a:rPr lang="ru-RU" dirty="0"/>
              <a:t>)</a:t>
            </a:r>
          </a:p>
          <a:p>
            <a:r>
              <a:rPr lang="ru-RU" b="1" dirty="0">
                <a:highlight>
                  <a:srgbClr val="FFFF00"/>
                </a:highlight>
              </a:rPr>
              <a:t>Формуляр заявления</a:t>
            </a:r>
            <a:r>
              <a:rPr lang="cs-CZ" b="1" dirty="0">
                <a:highlight>
                  <a:srgbClr val="FFFF00"/>
                </a:highlight>
              </a:rPr>
              <a:t> – Dokumenty potřebné k přihlášce</a:t>
            </a:r>
            <a:endParaRPr lang="ru-RU" b="1" dirty="0">
              <a:highlight>
                <a:srgbClr val="FFFF00"/>
              </a:highlight>
            </a:endParaRPr>
          </a:p>
          <a:p>
            <a:r>
              <a:rPr lang="ru-RU" dirty="0"/>
              <a:t>– оценки за последние два года (в основном 8 и 9 классы)</a:t>
            </a:r>
          </a:p>
          <a:p>
            <a:r>
              <a:rPr lang="ru-RU" dirty="0"/>
              <a:t>a) </a:t>
            </a:r>
            <a:r>
              <a:rPr lang="ru-RU" b="1" dirty="0"/>
              <a:t>чешская ZŠ </a:t>
            </a:r>
            <a:r>
              <a:rPr lang="ru-RU" dirty="0"/>
              <a:t>– ученикам 9-го класса оценки подтверждает школа</a:t>
            </a: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doplnit</a:t>
            </a:r>
            <a:endParaRPr lang="ru-RU" dirty="0">
              <a:highlight>
                <a:srgbClr val="FFFF00"/>
              </a:highlight>
            </a:endParaRPr>
          </a:p>
          <a:p>
            <a:r>
              <a:rPr lang="ru-RU" dirty="0" err="1"/>
              <a:t>b</a:t>
            </a:r>
            <a:r>
              <a:rPr lang="ru-RU" dirty="0"/>
              <a:t>) </a:t>
            </a:r>
            <a:r>
              <a:rPr lang="ru-RU" b="1" dirty="0"/>
              <a:t>Аттестат из другой школы (не в ЧР) -  </a:t>
            </a:r>
            <a:r>
              <a:rPr lang="ru-RU" dirty="0"/>
              <a:t>заверенная копия и перевод аттестата на ЧЯ</a:t>
            </a:r>
          </a:p>
          <a:p>
            <a:endParaRPr lang="ru-RU" sz="1000" dirty="0"/>
          </a:p>
          <a:p>
            <a:pPr>
              <a:tabLst>
                <a:tab pos="92075" algn="l"/>
              </a:tabLst>
            </a:pPr>
            <a:r>
              <a:rPr lang="ru-RU" dirty="0"/>
              <a:t>- Переведение оценок в соответствие с чешском системой оценивания (обычно приложение к переводу аттестата от переводчика)</a:t>
            </a:r>
          </a:p>
          <a:p>
            <a:pPr>
              <a:tabLst>
                <a:tab pos="92075" algn="l"/>
              </a:tabLst>
            </a:pPr>
            <a:r>
              <a:rPr lang="ru-RU" dirty="0"/>
              <a:t>- Медицинская справка(см. Процедура приёма)</a:t>
            </a:r>
          </a:p>
          <a:p>
            <a:pPr>
              <a:tabLst>
                <a:tab pos="92075" algn="l"/>
              </a:tabLst>
            </a:pPr>
            <a:r>
              <a:rPr lang="ru-RU" dirty="0"/>
              <a:t>- способности, знания, интересы – в отдельном приложении можно описать достижения на олимпиадах, внешкольных мероприятиях, написать про курсы ЧЯ (также можно написать мотивационное письмо)</a:t>
            </a:r>
          </a:p>
          <a:p>
            <a:pPr marL="92075" indent="-92075"/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711394"/>
          </a:xfrm>
        </p:spPr>
        <p:txBody>
          <a:bodyPr/>
          <a:lstStyle/>
          <a:p>
            <a:r>
              <a:rPr lang="ru-RU" dirty="0"/>
              <a:t>Заявления (</a:t>
            </a:r>
            <a:r>
              <a:rPr lang="ru-RU" dirty="0" err="1"/>
              <a:t>Přihlášky</a:t>
            </a:r>
            <a:r>
              <a:rPr lang="ru-RU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5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1FD1CC-7EB3-4AED-9157-37453A0E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FE8326-C439-4D3E-9980-9B393C72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1458119"/>
          </a:xfrm>
        </p:spPr>
        <p:txBody>
          <a:bodyPr/>
          <a:lstStyle/>
          <a:p>
            <a:r>
              <a:rPr lang="cs-CZ" dirty="0" err="1"/>
              <a:t>Prioritizace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E80733-5D36-42F9-AF56-2A0B1C975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4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CA470C6-F881-451D-AC06-D0FFE16A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8AB060-8179-4483-BD97-61FEB59F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přihlášky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F55688-8861-4EC0-A277-DA4E550B2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9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064032"/>
            <a:ext cx="11173679" cy="4953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Следите за датами!</a:t>
            </a:r>
          </a:p>
          <a:p>
            <a:r>
              <a:rPr lang="ru-RU" dirty="0"/>
              <a:t>Не откладывайте на последний момент: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Заверение и перевод аттестатов</a:t>
            </a:r>
          </a:p>
          <a:p>
            <a:r>
              <a:rPr lang="ru-RU" dirty="0"/>
              <a:t>- Никогда не отправляйте оригиналы!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Подтверждение от врача, если необходимо</a:t>
            </a:r>
          </a:p>
          <a:p>
            <a:r>
              <a:rPr lang="ru-RU" b="1" dirty="0"/>
              <a:t>Общение со школой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Убедитесь, что на почтовом ящике указана ваша фамилия (в случае оповещения, письмо будет находиться в почтовом отделении только две недели)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Проверяйте электронную почту и та реагируйте на просьбы из SŠ</a:t>
            </a:r>
          </a:p>
          <a:p>
            <a:r>
              <a:rPr lang="ru-RU" b="1" dirty="0"/>
              <a:t>Приглашение</a:t>
            </a:r>
          </a:p>
          <a:p>
            <a:pPr marL="342900" indent="-342900">
              <a:buFontTx/>
              <a:buChar char="-"/>
            </a:pPr>
            <a:r>
              <a:rPr lang="ru-RU" dirty="0"/>
              <a:t>После получения заявок школа пришлёт приглашение с инструкциями и кодом (регистрационным номером, под которым публикуются результаты), датой собеседования и т.д.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711394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что обратить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E2DDB2-A835-4058-8B5B-83D08117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23" y="352636"/>
            <a:ext cx="2264295" cy="29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7977"/>
      </p:ext>
    </p:extLst>
  </p:cSld>
  <p:clrMapOvr>
    <a:masterClrMapping/>
  </p:clrMapOvr>
</p:sld>
</file>

<file path=ppt/theme/theme1.xml><?xml version="1.0" encoding="utf-8"?>
<a:theme xmlns:a="http://schemas.openxmlformats.org/drawingml/2006/main" name="Meta">
  <a:themeElements>
    <a:clrScheme name="META-bordo">
      <a:dk1>
        <a:srgbClr val="BD1D4D"/>
      </a:dk1>
      <a:lt1>
        <a:srgbClr val="FFFFFF"/>
      </a:lt1>
      <a:dk2>
        <a:srgbClr val="BD1E4E"/>
      </a:dk2>
      <a:lt2>
        <a:srgbClr val="FFC7DD"/>
      </a:lt2>
      <a:accent1>
        <a:srgbClr val="193C7E"/>
      </a:accent1>
      <a:accent2>
        <a:srgbClr val="C8E5FE"/>
      </a:accent2>
      <a:accent3>
        <a:srgbClr val="009755"/>
      </a:accent3>
      <a:accent4>
        <a:srgbClr val="DCFFDC"/>
      </a:accent4>
      <a:accent5>
        <a:srgbClr val="5C1E89"/>
      </a:accent5>
      <a:accent6>
        <a:srgbClr val="D8D1FF"/>
      </a:accent6>
      <a:hlink>
        <a:srgbClr val="7F1434"/>
      </a:hlink>
      <a:folHlink>
        <a:srgbClr val="490B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89b5d77-561b-4745-9149-1638f0c8024a">UHRUZACKTJEK-540971305-422158</_dlc_DocId>
    <_dlc_DocIdUrl xmlns="889b5d77-561b-4745-9149-1638f0c8024a">
      <Url>https://metaops.sharepoint.com/sites/disk/_layouts/15/DocIdRedir.aspx?ID=UHRUZACKTJEK-540971305-422158</Url>
      <Description>UHRUZACKTJEK-540971305-422158</Description>
    </_dlc_DocIdUrl>
    <lcf76f155ced4ddcb4097134ff3c332f xmlns="c2a121c6-94b7-4d58-84be-104b400a7aae">
      <Terms xmlns="http://schemas.microsoft.com/office/infopath/2007/PartnerControls"/>
    </lcf76f155ced4ddcb4097134ff3c332f>
    <TaxCatchAll xmlns="889b5d77-561b-4745-9149-1638f0c8024a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36B4675EEC344B61253627766E4A5" ma:contentTypeVersion="18" ma:contentTypeDescription="Vytvoří nový dokument" ma:contentTypeScope="" ma:versionID="219633ee06536519b5bb2cf2f6b4bb5e">
  <xsd:schema xmlns:xsd="http://www.w3.org/2001/XMLSchema" xmlns:xs="http://www.w3.org/2001/XMLSchema" xmlns:p="http://schemas.microsoft.com/office/2006/metadata/properties" xmlns:ns2="889b5d77-561b-4745-9149-1638f0c8024a" xmlns:ns3="c2a121c6-94b7-4d58-84be-104b400a7aae" targetNamespace="http://schemas.microsoft.com/office/2006/metadata/properties" ma:root="true" ma:fieldsID="07b0d2f237b8f5fc4e2504c2bedaa816" ns2:_="" ns3:_="">
    <xsd:import namespace="889b5d77-561b-4745-9149-1638f0c8024a"/>
    <xsd:import namespace="c2a121c6-94b7-4d58-84be-104b400a7a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5d77-561b-4745-9149-1638f0c80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e1b5925-2ec7-4154-a8b5-784645274aad}" ma:internalName="TaxCatchAll" ma:showField="CatchAllData" ma:web="889b5d77-561b-4745-9149-1638f0c80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1c6-94b7-4d58-84be-104b400a7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Značky obrázků" ma:readOnly="false" ma:fieldId="{5cf76f15-5ced-4ddc-b409-7134ff3c332f}" ma:taxonomyMulti="true" ma:sspId="e1f64583-2bb5-4537-acc3-d73cfec629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C17B13-A127-48B4-95B5-C1CC7EABD3FF}">
  <ds:schemaRefs>
    <ds:schemaRef ds:uri="http://purl.org/dc/dcmitype/"/>
    <ds:schemaRef ds:uri="http://www.w3.org/XML/1998/namespace"/>
    <ds:schemaRef ds:uri="c2a121c6-94b7-4d58-84be-104b400a7aae"/>
    <ds:schemaRef ds:uri="http://purl.org/dc/elements/1.1/"/>
    <ds:schemaRef ds:uri="http://schemas.openxmlformats.org/package/2006/metadata/core-properties"/>
    <ds:schemaRef ds:uri="889b5d77-561b-4745-9149-1638f0c8024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36B8159-ACF0-424D-A4E6-D3E25C5F109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241107B-9FDC-471E-AC0A-0CD7FB5C2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5d77-561b-4745-9149-1638f0c8024a"/>
    <ds:schemaRef ds:uri="c2a121c6-94b7-4d58-84be-104b400a7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A24612-32BB-4A33-B750-2D4885FE9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2021_02_03-Výběr střední školy v ČR</Template>
  <TotalTime>11805</TotalTime>
  <Words>1117</Words>
  <Application>Microsoft Office PowerPoint</Application>
  <PresentationFormat>Širokoúhlá obrazovka</PresentationFormat>
  <Paragraphs>141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Verdana</vt:lpstr>
      <vt:lpstr>Wingdings</vt:lpstr>
      <vt:lpstr>Meta</vt:lpstr>
      <vt:lpstr>Выбор Средней школы (SŠ) в ЧР процедура поступления</vt:lpstr>
      <vt:lpstr>Условия приёма в SŠ</vt:lpstr>
      <vt:lpstr>Типы средних школ</vt:lpstr>
      <vt:lpstr>Вибор школы</vt:lpstr>
      <vt:lpstr>Бесплатное и платное обучение</vt:lpstr>
      <vt:lpstr>Заявления (Přihlášky)</vt:lpstr>
      <vt:lpstr>Prioritizace</vt:lpstr>
      <vt:lpstr>Podání přihlášky</vt:lpstr>
      <vt:lpstr>На что обратить внимание! </vt:lpstr>
      <vt:lpstr>Процедура приёма</vt:lpstr>
      <vt:lpstr>Изменения в процедуре приёма!</vt:lpstr>
      <vt:lpstr>Резульаты приёма</vt:lpstr>
      <vt:lpstr>Важные даты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střední školy v ČR a přijímací řízení</dc:title>
  <dc:creator>Hana Marková</dc:creator>
  <cp:lastModifiedBy>Hana Marková</cp:lastModifiedBy>
  <cp:revision>23</cp:revision>
  <dcterms:created xsi:type="dcterms:W3CDTF">2022-01-05T10:17:25Z</dcterms:created>
  <dcterms:modified xsi:type="dcterms:W3CDTF">2024-01-15T17:25:54Z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0x0101009F736B4675EEC344B61253627766E4A5</vt:lpwstr>
  </property>
  <property fmtid="{D5CDD505-2E9C-101B-9397-08002B2CF9AE}" pid="3" name="_dlc_DocIdItemGuid">
    <vt:lpwstr>18a43048-38fa-4fdc-bba2-80d47540afdf</vt:lpwstr>
  </property>
  <property fmtid="{D5CDD505-2E9C-101B-9397-08002B2CF9AE}" pid="4" name="MediaServiceImageTags">
    <vt:lpwstr/>
  </property>
</Properties>
</file>